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74" r:id="rId8"/>
    <p:sldId id="259" r:id="rId9"/>
    <p:sldId id="270" r:id="rId10"/>
    <p:sldId id="268" r:id="rId11"/>
    <p:sldId id="269" r:id="rId12"/>
    <p:sldId id="271" r:id="rId13"/>
    <p:sldId id="273" r:id="rId14"/>
    <p:sldId id="272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74E"/>
    <a:srgbClr val="F6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48" d="100"/>
          <a:sy n="48" d="100"/>
        </p:scale>
        <p:origin x="72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3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6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6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4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4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8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0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1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2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6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27510" y="2105391"/>
            <a:ext cx="6076287" cy="1197102"/>
          </a:xfrm>
          <a:prstGeom prst="roundRect">
            <a:avLst/>
          </a:prstGeom>
          <a:solidFill>
            <a:srgbClr val="F6978E"/>
          </a:solidFill>
          <a:ln w="19050">
            <a:solidFill>
              <a:srgbClr val="ED3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85748" y="2148517"/>
            <a:ext cx="6493774" cy="143806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D3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kern="0" dirty="0">
                <a:solidFill>
                  <a:srgbClr val="ED374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가계부 프로그램</a:t>
            </a:r>
            <a:endParaRPr lang="en-US" altLang="ko-KR" sz="3600" kern="0" dirty="0">
              <a:solidFill>
                <a:srgbClr val="ED374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200" kern="0" dirty="0">
                <a:solidFill>
                  <a:srgbClr val="ED374E"/>
                </a:solidFill>
              </a:rPr>
              <a:t> </a:t>
            </a:r>
            <a:r>
              <a:rPr lang="ko-KR" altLang="en-US" sz="1200" kern="0" dirty="0">
                <a:solidFill>
                  <a:srgbClr val="ED374E"/>
                </a:solidFill>
              </a:rPr>
              <a:t>프로그래밍언어론 프로젝트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87593" y="4045713"/>
            <a:ext cx="2432408" cy="1758415"/>
          </a:xfrm>
          <a:prstGeom prst="roundRect">
            <a:avLst>
              <a:gd name="adj" fmla="val 10235"/>
            </a:avLst>
          </a:prstGeom>
          <a:gradFill flip="none" rotWithShape="1">
            <a:gsLst>
              <a:gs pos="31000">
                <a:srgbClr val="F6C8C7"/>
              </a:gs>
              <a:gs pos="31000">
                <a:schemeClr val="bg1"/>
              </a:gs>
            </a:gsLst>
            <a:lin ang="5400000" scaled="1"/>
            <a:tileRect/>
          </a:gradFill>
          <a:ln w="19050">
            <a:solidFill>
              <a:srgbClr val="ED3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7845317" y="1543936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>
            <a:off x="8808806" y="1579408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 rot="10800000" flipH="1" flipV="1">
            <a:off x="8318450" y="1562501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214423" y="1469421"/>
            <a:ext cx="318487" cy="318487"/>
            <a:chOff x="8794017" y="404402"/>
            <a:chExt cx="396000" cy="3960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794017" y="404402"/>
              <a:ext cx="396000" cy="396000"/>
            </a:xfrm>
            <a:prstGeom prst="roundRect">
              <a:avLst/>
            </a:prstGeom>
            <a:solidFill>
              <a:srgbClr val="ED3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Group 12"/>
            <p:cNvGrpSpPr>
              <a:grpSpLocks noChangeAspect="1"/>
            </p:cNvGrpSpPr>
            <p:nvPr/>
          </p:nvGrpSpPr>
          <p:grpSpPr bwMode="auto">
            <a:xfrm>
              <a:off x="8877345" y="517817"/>
              <a:ext cx="229344" cy="18243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1" name="타원 20"/>
          <p:cNvSpPr/>
          <p:nvPr/>
        </p:nvSpPr>
        <p:spPr>
          <a:xfrm>
            <a:off x="8920316" y="1439689"/>
            <a:ext cx="177525" cy="177525"/>
          </a:xfrm>
          <a:prstGeom prst="ellips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00657" y="4060088"/>
            <a:ext cx="2006280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정소연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컴퓨터공학과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학번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201811425</a:t>
            </a:r>
          </a:p>
        </p:txBody>
      </p:sp>
    </p:spTree>
    <p:extLst>
      <p:ext uri="{BB962C8B-B14F-4D97-AF65-F5344CB8AC3E}">
        <p14:creationId xmlns:p14="http://schemas.microsoft.com/office/powerpoint/2010/main" val="192654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199612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22118" y="3789891"/>
            <a:ext cx="3140962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082616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86450" y="4386243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내역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삭제를 원하는 내역을 선택해준 뒤 삭제 버튼을 클릭하면 각 내역에서 삭제된다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92395" y="4386243"/>
            <a:ext cx="26123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내역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IMAGE. 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선택한 내역이 삭제되었음을 확인할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92920" y="4386243"/>
            <a:ext cx="26123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내역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삭제 버튼을 클릭하면 각 내역에 저장된 내용이 모두 삭제된다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5C256-3EF0-496B-8501-77149AD4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0" y="1596830"/>
            <a:ext cx="3140961" cy="2233436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22119" y="3789891"/>
            <a:ext cx="3140961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5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E9CCB40-D750-42D8-B889-22C6F433F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6" y="1606524"/>
            <a:ext cx="3048000" cy="2165213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6 – </a:t>
              </a:r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선택 내역 삭제</a:t>
              </a:r>
            </a:p>
          </p:txBody>
        </p:sp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3D6759-A286-4F33-AB5F-A8755ABD4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48" y="1637500"/>
            <a:ext cx="3048000" cy="2175015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7 – </a:t>
              </a:r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전체 내역 삭제</a:t>
              </a:r>
            </a:p>
          </p:txBody>
        </p:sp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46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7" grpId="0" animBg="1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164100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59534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082616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47254" y="4064591"/>
            <a:ext cx="2612303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버튼을 클릭하면 해당 날짜의 텍스트 파일이 만들어지고 각 내역의 입력 내용이 파일에 저장된다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후에는 테이블이 비워진다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2FA17D-0D90-4E7D-BCB4-C497703BD374}"/>
              </a:ext>
            </a:extLst>
          </p:cNvPr>
          <p:cNvSpPr/>
          <p:nvPr/>
        </p:nvSpPr>
        <p:spPr>
          <a:xfrm>
            <a:off x="4688923" y="4248648"/>
            <a:ext cx="26123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후 비워진 테이블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905A5-CD61-4CD4-B3CC-A77D2798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3" y="1764589"/>
            <a:ext cx="3048001" cy="215312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9534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8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2A9387-0BA7-44E9-8E26-20F9C8A15B76}"/>
              </a:ext>
            </a:extLst>
          </p:cNvPr>
          <p:cNvSpPr/>
          <p:nvPr/>
        </p:nvSpPr>
        <p:spPr>
          <a:xfrm>
            <a:off x="8284468" y="4154942"/>
            <a:ext cx="2612303" cy="1681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내역 확인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확인을 원하는 날짜를 왼쪽 캘린더에서 선택하면 해당 날짜의 가계부 내역을 확인할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IMAGE.8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저장한 내역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(2020/6/10)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확인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BBEFD8-4C67-4AE4-A64E-B569FFD1A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811052"/>
            <a:ext cx="3026407" cy="2116683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8-1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C4737D-6C21-4EB3-9070-8BC1F7327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063" y="1709240"/>
            <a:ext cx="3047263" cy="2153120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9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562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7" grpId="0" animBg="1"/>
      <p:bldP spid="61" grpId="0"/>
      <p:bldP spid="34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08488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59534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59534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10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10-1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082616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10-2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86450" y="4386243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텍스트 파일에 저장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버튼을 클릭하면 해당 날짜의 텍스트 파일이 생성되고 각 내역의 내용이 저장된다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92395" y="4386243"/>
            <a:ext cx="26123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20200610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수입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.txt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앞의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IMAGE. 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입력한 수입 내역이 저장되었음을 확인할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59534" y="1799507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082616" y="1780674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8EE61-A06F-44AA-B6A1-4ACC9801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04" y="2265452"/>
            <a:ext cx="2309060" cy="108213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2FCEDE-1063-4611-856E-BD7EB3077691}"/>
              </a:ext>
            </a:extLst>
          </p:cNvPr>
          <p:cNvSpPr/>
          <p:nvPr/>
        </p:nvSpPr>
        <p:spPr>
          <a:xfrm>
            <a:off x="8262046" y="4376763"/>
            <a:ext cx="26123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20200610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지출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.txt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앞의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IMAGE. 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입력한 지출 내역이 저장되었음을 확인할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D3218C-A7C1-4AF4-B1BB-5228681F4933}"/>
              </a:ext>
            </a:extLst>
          </p:cNvPr>
          <p:cNvSpPr/>
          <p:nvPr/>
        </p:nvSpPr>
        <p:spPr>
          <a:xfrm>
            <a:off x="4471075" y="1799507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54D58-AC58-4912-9003-DE1169E73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93" y="2390613"/>
            <a:ext cx="2815964" cy="885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0C4EBE-619B-47FC-A33A-46CE5DC2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34" y="2417172"/>
            <a:ext cx="2815964" cy="828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470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7" grpId="0" animBg="1"/>
      <p:bldP spid="61" grpId="0"/>
      <p:bldP spid="62" grpId="0"/>
      <p:bldP spid="35" grpId="0" animBg="1"/>
      <p:bldP spid="36" grpId="0" animBg="1"/>
      <p:bldP spid="37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181854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59534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59534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10-3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11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4678772" y="4309485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초기화 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입력하던 내용을 모두 지우고 싶을 때 초기화 버튼을 클릭하면 입력하고 있던 내용을 모두 지워준다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9534" y="1780674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471075" y="1780674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BD6035-CA0D-4213-838E-EB53385B98F7}"/>
              </a:ext>
            </a:extLst>
          </p:cNvPr>
          <p:cNvSpPr/>
          <p:nvPr/>
        </p:nvSpPr>
        <p:spPr>
          <a:xfrm>
            <a:off x="1122338" y="4273641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20200610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.txt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앞의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IMAGE. 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입력한 가계부 전체 내역이 저장되었음을 확인할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56E97-4471-4952-BDA4-528CC412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95" y="2427699"/>
            <a:ext cx="2827267" cy="662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B824A8-BA58-4CC5-B50C-388F52A8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46" y="1447218"/>
            <a:ext cx="3048000" cy="3563726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8092986" y="3791643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48226" y="4346723"/>
            <a:ext cx="26123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TODAY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왼쪽 상단에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TODAY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누르면 오늘 날짜가 클릭된다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12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5CD0020-6E28-40F8-8249-74EE5722AF0E}"/>
              </a:ext>
            </a:extLst>
          </p:cNvPr>
          <p:cNvSpPr/>
          <p:nvPr/>
        </p:nvSpPr>
        <p:spPr>
          <a:xfrm>
            <a:off x="8015311" y="1373135"/>
            <a:ext cx="660217" cy="3163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C4A06-9918-4675-A802-83403273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553" y="2441683"/>
            <a:ext cx="1950674" cy="863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2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62" grpId="0"/>
      <p:bldP spid="2" grpId="0" animBg="1"/>
      <p:bldP spid="35" grpId="0" animBg="1"/>
      <p:bldP spid="34" grpId="0"/>
      <p:bldP spid="57" grpId="0" animBg="1"/>
      <p:bldP spid="63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59534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14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082616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1384" y="4262112"/>
            <a:ext cx="2612303" cy="140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버튼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버튼을 클릭하면 프로그램을 종료할 것인지 확인한다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종료버튼을 누르면 프로그램이 종료되고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버튼을 누르면 프로그램이 계속된다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.&gt;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92395" y="4386243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버튼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차트 버튼을 클릭하면 지출 항목에 따른 소비 정도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:1000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보여준다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92920" y="4386243"/>
            <a:ext cx="26123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월간 지출 내역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71075" y="1780674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082616" y="1780674"/>
            <a:ext cx="3048000" cy="20092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8867C7-5FFE-4D2D-B431-2510F4E0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3" y="2283927"/>
            <a:ext cx="3047999" cy="1672683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9534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13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BD58B38-E3FA-48E2-B975-5F0B19217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146" y="1873085"/>
            <a:ext cx="2302939" cy="1915807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14-1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90D417-936F-4C6C-B442-462A724B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778" y="2497967"/>
            <a:ext cx="1560128" cy="665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238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7" grpId="0" animBg="1"/>
      <p:bldP spid="61" grpId="0"/>
      <p:bldP spid="62" grpId="0"/>
      <p:bldP spid="63" grpId="0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[</a:t>
              </a:r>
              <a:r>
                <a:rPr lang="ko-KR" altLang="en-US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 실행 화면 </a:t>
              </a:r>
              <a:r>
                <a:rPr lang="en-US" altLang="ko-KR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최종ㅁㄴㅇㄹ">
            <a:hlinkClick r:id="" action="ppaction://media"/>
            <a:extLst>
              <a:ext uri="{FF2B5EF4-FFF2-40B4-BE49-F238E27FC236}">
                <a16:creationId xmlns:a16="http://schemas.microsoft.com/office/drawing/2014/main" id="{F1A3256E-5626-4D8F-8C95-6170EED9D1E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8059" y="1177716"/>
            <a:ext cx="10050876" cy="4791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4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ko-KR" altLang="en-US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 </a:t>
              </a:r>
              <a:r>
                <a:rPr lang="en-US" altLang="ko-KR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결 론 </a:t>
              </a:r>
              <a:r>
                <a:rPr lang="en-US" altLang="ko-KR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1BEBB2CA-D6E7-43EB-AE4F-3FCD181459CB}"/>
              </a:ext>
            </a:extLst>
          </p:cNvPr>
          <p:cNvSpPr/>
          <p:nvPr/>
        </p:nvSpPr>
        <p:spPr>
          <a:xfrm>
            <a:off x="1725175" y="1872400"/>
            <a:ext cx="8830619" cy="3822491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AE9B68-66A5-4C6B-B542-7269AFEF4F0E}"/>
              </a:ext>
            </a:extLst>
          </p:cNvPr>
          <p:cNvGrpSpPr/>
          <p:nvPr/>
        </p:nvGrpSpPr>
        <p:grpSpPr>
          <a:xfrm>
            <a:off x="1725174" y="1871029"/>
            <a:ext cx="8830619" cy="452445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20" name="모서리가 둥근 직사각형 50">
              <a:extLst>
                <a:ext uri="{FF2B5EF4-FFF2-40B4-BE49-F238E27FC236}">
                  <a16:creationId xmlns:a16="http://schemas.microsoft.com/office/drawing/2014/main" id="{A886D04B-3BB5-4E64-B17E-C3E27A52F681}"/>
                </a:ext>
              </a:extLst>
            </p:cNvPr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결론</a:t>
              </a:r>
            </a:p>
          </p:txBody>
        </p:sp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id="{0F9E67E2-4BD1-473D-8B2F-66DAF0B358EB}"/>
                </a:ext>
              </a:extLst>
            </p:cNvPr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95D3C9-EB5C-4D83-B5E8-84B2D12C365E}"/>
              </a:ext>
            </a:extLst>
          </p:cNvPr>
          <p:cNvSpPr txBox="1"/>
          <p:nvPr/>
        </p:nvSpPr>
        <p:spPr>
          <a:xfrm>
            <a:off x="2210866" y="2727077"/>
            <a:ext cx="7927221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지난 학기에 진행했던 자바 가계부 프로그램을 보완하고자 이와 같은 주제를 </a:t>
            </a:r>
            <a:r>
              <a:rPr lang="ko-KR" altLang="en-US" sz="1600" kern="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선정했었습니다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이번 프로젝트를 진행하면서 생각했던 기능들을 추가하기 위해 노력하고 공부하면서 프로그래밍 실력 또한 많이 향상되었다고 생각합니다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프로그램의 완성도가 조금 부족하더라도 혼자의 힘으로 만드는 것이 중요하다고 생각했습니다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5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ko-KR" altLang="en-US" sz="2800" kern="0" dirty="0">
                  <a:solidFill>
                    <a:srgbClr val="ED374E"/>
                  </a:solidFill>
                  <a:ea typeface="야놀자 야체 B" panose="02020603020101020101" pitchFamily="18" charset="-127"/>
                </a:rPr>
                <a:t> 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52" name="Picture 4" descr="좋은 가계부 – Apps no Google Play">
            <a:extLst>
              <a:ext uri="{FF2B5EF4-FFF2-40B4-BE49-F238E27FC236}">
                <a16:creationId xmlns:a16="http://schemas.microsoft.com/office/drawing/2014/main" id="{F28CBE94-D384-470D-B0E6-5583AB8F2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5800" r="8041" b="9161"/>
          <a:stretch/>
        </p:blipFill>
        <p:spPr bwMode="auto">
          <a:xfrm rot="463993">
            <a:off x="5766249" y="1593564"/>
            <a:ext cx="4189098" cy="414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3474432" y="3238385"/>
            <a:ext cx="3620117" cy="51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감사합니다</a:t>
            </a:r>
            <a:endParaRPr lang="en-US" altLang="ko-KR" sz="4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7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289053" y="186471"/>
            <a:ext cx="11525982" cy="6485058"/>
            <a:chOff x="361951" y="217366"/>
            <a:chExt cx="11525982" cy="64850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목        차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12" name="모서리가 둥근 직사각형 11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14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6" name="타원 15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이등변 삼각형 22"/>
          <p:cNvSpPr/>
          <p:nvPr/>
        </p:nvSpPr>
        <p:spPr>
          <a:xfrm rot="10800000">
            <a:off x="1588712" y="5708046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66014" y="1288135"/>
            <a:ext cx="1580389" cy="398632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538992" y="3703300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2058083" y="1802594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이등변 삼각형 36"/>
          <p:cNvSpPr/>
          <p:nvPr/>
        </p:nvSpPr>
        <p:spPr>
          <a:xfrm rot="10800000">
            <a:off x="2066000" y="3093049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31137" y="3830206"/>
            <a:ext cx="3123108" cy="204106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1858174" y="2375902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1998895" y="5171778"/>
            <a:ext cx="118373" cy="102046"/>
          </a:xfrm>
          <a:prstGeom prst="triangle">
            <a:avLst/>
          </a:prstGeom>
          <a:solidFill>
            <a:srgbClr val="E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956" y="1288135"/>
            <a:ext cx="119595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 배경</a:t>
            </a:r>
          </a:p>
        </p:txBody>
      </p:sp>
      <p:sp>
        <p:nvSpPr>
          <p:cNvPr id="56" name="모서리가 둥근 직사각형 25">
            <a:extLst>
              <a:ext uri="{FF2B5EF4-FFF2-40B4-BE49-F238E27FC236}">
                <a16:creationId xmlns:a16="http://schemas.microsoft.com/office/drawing/2014/main" id="{59C6792B-EE1D-4956-89EE-E152FA8ABA9C}"/>
              </a:ext>
            </a:extLst>
          </p:cNvPr>
          <p:cNvSpPr/>
          <p:nvPr/>
        </p:nvSpPr>
        <p:spPr>
          <a:xfrm>
            <a:off x="778551" y="1899790"/>
            <a:ext cx="1993452" cy="379732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25">
            <a:extLst>
              <a:ext uri="{FF2B5EF4-FFF2-40B4-BE49-F238E27FC236}">
                <a16:creationId xmlns:a16="http://schemas.microsoft.com/office/drawing/2014/main" id="{F08FE3AB-7A54-4D76-A8A8-370E936E007D}"/>
              </a:ext>
            </a:extLst>
          </p:cNvPr>
          <p:cNvSpPr/>
          <p:nvPr/>
        </p:nvSpPr>
        <p:spPr>
          <a:xfrm>
            <a:off x="766011" y="3218551"/>
            <a:ext cx="3015875" cy="398632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25">
            <a:extLst>
              <a:ext uri="{FF2B5EF4-FFF2-40B4-BE49-F238E27FC236}">
                <a16:creationId xmlns:a16="http://schemas.microsoft.com/office/drawing/2014/main" id="{F034AB24-6CD5-42D6-BB9C-2E1338F54BA5}"/>
              </a:ext>
            </a:extLst>
          </p:cNvPr>
          <p:cNvSpPr/>
          <p:nvPr/>
        </p:nvSpPr>
        <p:spPr>
          <a:xfrm>
            <a:off x="766012" y="2516995"/>
            <a:ext cx="2421071" cy="398632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25">
            <a:extLst>
              <a:ext uri="{FF2B5EF4-FFF2-40B4-BE49-F238E27FC236}">
                <a16:creationId xmlns:a16="http://schemas.microsoft.com/office/drawing/2014/main" id="{688855E5-E0B1-4462-94E3-CC87482E1A3C}"/>
              </a:ext>
            </a:extLst>
          </p:cNvPr>
          <p:cNvSpPr/>
          <p:nvPr/>
        </p:nvSpPr>
        <p:spPr>
          <a:xfrm>
            <a:off x="766011" y="4709745"/>
            <a:ext cx="4219036" cy="392882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184373" y="2000486"/>
            <a:ext cx="498318" cy="164899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EEBBDC-C1BC-4979-88A4-90B2D77CD504}"/>
              </a:ext>
            </a:extLst>
          </p:cNvPr>
          <p:cNvSpPr/>
          <p:nvPr/>
        </p:nvSpPr>
        <p:spPr>
          <a:xfrm>
            <a:off x="1354937" y="3805789"/>
            <a:ext cx="24269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4-1) 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주요 자료구조 및 파일 구조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BFCB296-BCE9-46BF-B8BC-6029CB41B636}"/>
              </a:ext>
            </a:extLst>
          </p:cNvPr>
          <p:cNvSpPr/>
          <p:nvPr/>
        </p:nvSpPr>
        <p:spPr>
          <a:xfrm>
            <a:off x="791891" y="1955299"/>
            <a:ext cx="1440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시스템 구성도</a:t>
            </a:r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B4B8607E-7DBB-4992-930E-B3DFC92307A6}"/>
              </a:ext>
            </a:extLst>
          </p:cNvPr>
          <p:cNvSpPr/>
          <p:nvPr/>
        </p:nvSpPr>
        <p:spPr>
          <a:xfrm>
            <a:off x="766011" y="5836733"/>
            <a:ext cx="5989369" cy="363954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25">
            <a:extLst>
              <a:ext uri="{FF2B5EF4-FFF2-40B4-BE49-F238E27FC236}">
                <a16:creationId xmlns:a16="http://schemas.microsoft.com/office/drawing/2014/main" id="{F0446462-2D7E-4BB6-A54C-E2743AC3486B}"/>
              </a:ext>
            </a:extLst>
          </p:cNvPr>
          <p:cNvSpPr/>
          <p:nvPr/>
        </p:nvSpPr>
        <p:spPr>
          <a:xfrm>
            <a:off x="774527" y="5260623"/>
            <a:ext cx="5032021" cy="387504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모서리가 둥근 직사각형 37">
            <a:extLst>
              <a:ext uri="{FF2B5EF4-FFF2-40B4-BE49-F238E27FC236}">
                <a16:creationId xmlns:a16="http://schemas.microsoft.com/office/drawing/2014/main" id="{C5B9952C-D545-4E80-B64C-1B985504BF74}"/>
              </a:ext>
            </a:extLst>
          </p:cNvPr>
          <p:cNvSpPr/>
          <p:nvPr/>
        </p:nvSpPr>
        <p:spPr>
          <a:xfrm>
            <a:off x="1431137" y="4277194"/>
            <a:ext cx="3123108" cy="204106"/>
          </a:xfrm>
          <a:prstGeom prst="roundRect">
            <a:avLst>
              <a:gd name="adj" fmla="val 50000"/>
            </a:avLst>
          </a:prstGeom>
          <a:solidFill>
            <a:srgbClr val="FFE4D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65E4879-49A8-4327-AF1C-D8A09DC908AB}"/>
              </a:ext>
            </a:extLst>
          </p:cNvPr>
          <p:cNvSpPr/>
          <p:nvPr/>
        </p:nvSpPr>
        <p:spPr>
          <a:xfrm>
            <a:off x="836030" y="2587723"/>
            <a:ext cx="1440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3)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제공 기능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8C347E-98C2-41FD-ACEA-5DCBC2B771BC}"/>
              </a:ext>
            </a:extLst>
          </p:cNvPr>
          <p:cNvSpPr/>
          <p:nvPr/>
        </p:nvSpPr>
        <p:spPr>
          <a:xfrm>
            <a:off x="858993" y="3272503"/>
            <a:ext cx="1440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4)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프로그램 구성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77205E-2F9C-4808-B759-5951BC5C522D}"/>
              </a:ext>
            </a:extLst>
          </p:cNvPr>
          <p:cNvSpPr/>
          <p:nvPr/>
        </p:nvSpPr>
        <p:spPr>
          <a:xfrm>
            <a:off x="1556207" y="4259939"/>
            <a:ext cx="24269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4-2) 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객체 </a:t>
            </a:r>
            <a:r>
              <a:rPr lang="ko-KR" altLang="en-US" sz="10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다이아그램</a:t>
            </a:r>
            <a:endParaRPr lang="ko-KR" altLang="en-US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EA5DA0-3810-485C-994A-123A5FAA34E6}"/>
              </a:ext>
            </a:extLst>
          </p:cNvPr>
          <p:cNvSpPr/>
          <p:nvPr/>
        </p:nvSpPr>
        <p:spPr>
          <a:xfrm>
            <a:off x="859024" y="4802262"/>
            <a:ext cx="2745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5)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사용자 화면 구성 </a:t>
            </a: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(UI)</a:t>
            </a:r>
            <a:endParaRPr lang="ko-KR" altLang="en-US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0E7202-299D-4D99-B1F9-244B7BC17FE4}"/>
              </a:ext>
            </a:extLst>
          </p:cNvPr>
          <p:cNvSpPr/>
          <p:nvPr/>
        </p:nvSpPr>
        <p:spPr>
          <a:xfrm>
            <a:off x="858993" y="5306212"/>
            <a:ext cx="1440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6)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실행</a:t>
            </a: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C530345-4770-4A7C-A303-9BA371A0D2EE}"/>
              </a:ext>
            </a:extLst>
          </p:cNvPr>
          <p:cNvSpPr/>
          <p:nvPr/>
        </p:nvSpPr>
        <p:spPr>
          <a:xfrm>
            <a:off x="858992" y="5889045"/>
            <a:ext cx="1440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7) 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결론</a:t>
            </a:r>
          </a:p>
        </p:txBody>
      </p:sp>
      <p:sp>
        <p:nvSpPr>
          <p:cNvPr id="77" name="모서리가 둥근 직사각형 38">
            <a:extLst>
              <a:ext uri="{FF2B5EF4-FFF2-40B4-BE49-F238E27FC236}">
                <a16:creationId xmlns:a16="http://schemas.microsoft.com/office/drawing/2014/main" id="{CB2A7287-CFC5-4938-AF6E-6356061ED3DC}"/>
              </a:ext>
            </a:extLst>
          </p:cNvPr>
          <p:cNvSpPr/>
          <p:nvPr/>
        </p:nvSpPr>
        <p:spPr>
          <a:xfrm>
            <a:off x="1814325" y="2625910"/>
            <a:ext cx="1203564" cy="153419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모서리가 둥근 직사각형 38">
            <a:extLst>
              <a:ext uri="{FF2B5EF4-FFF2-40B4-BE49-F238E27FC236}">
                <a16:creationId xmlns:a16="http://schemas.microsoft.com/office/drawing/2014/main" id="{1469DBE8-1213-4735-9BD5-BFC1ABE7F286}"/>
              </a:ext>
            </a:extLst>
          </p:cNvPr>
          <p:cNvSpPr/>
          <p:nvPr/>
        </p:nvSpPr>
        <p:spPr>
          <a:xfrm>
            <a:off x="3539627" y="3884416"/>
            <a:ext cx="934719" cy="95896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모서리가 둥근 직사각형 38">
            <a:extLst>
              <a:ext uri="{FF2B5EF4-FFF2-40B4-BE49-F238E27FC236}">
                <a16:creationId xmlns:a16="http://schemas.microsoft.com/office/drawing/2014/main" id="{DC7E8265-34A4-4BA9-8A90-A8337E196849}"/>
              </a:ext>
            </a:extLst>
          </p:cNvPr>
          <p:cNvSpPr/>
          <p:nvPr/>
        </p:nvSpPr>
        <p:spPr>
          <a:xfrm>
            <a:off x="2992691" y="4330912"/>
            <a:ext cx="1475740" cy="89378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모서리가 둥근 직사각형 38">
            <a:extLst>
              <a:ext uri="{FF2B5EF4-FFF2-40B4-BE49-F238E27FC236}">
                <a16:creationId xmlns:a16="http://schemas.microsoft.com/office/drawing/2014/main" id="{6BD52CDB-2B59-4941-A4CA-C583F685E82A}"/>
              </a:ext>
            </a:extLst>
          </p:cNvPr>
          <p:cNvSpPr/>
          <p:nvPr/>
        </p:nvSpPr>
        <p:spPr>
          <a:xfrm>
            <a:off x="1677880" y="5923181"/>
            <a:ext cx="4951607" cy="170505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모서리가 둥근 직사각형 38">
            <a:extLst>
              <a:ext uri="{FF2B5EF4-FFF2-40B4-BE49-F238E27FC236}">
                <a16:creationId xmlns:a16="http://schemas.microsoft.com/office/drawing/2014/main" id="{9781419C-4848-482E-914B-E89D2BA3CF1D}"/>
              </a:ext>
            </a:extLst>
          </p:cNvPr>
          <p:cNvSpPr/>
          <p:nvPr/>
        </p:nvSpPr>
        <p:spPr>
          <a:xfrm>
            <a:off x="2058082" y="5366495"/>
            <a:ext cx="3633125" cy="175760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모서리가 둥근 직사각형 38">
            <a:extLst>
              <a:ext uri="{FF2B5EF4-FFF2-40B4-BE49-F238E27FC236}">
                <a16:creationId xmlns:a16="http://schemas.microsoft.com/office/drawing/2014/main" id="{D2602FE2-2004-4AAF-942D-3F61D26E1B4E}"/>
              </a:ext>
            </a:extLst>
          </p:cNvPr>
          <p:cNvSpPr/>
          <p:nvPr/>
        </p:nvSpPr>
        <p:spPr>
          <a:xfrm>
            <a:off x="2712437" y="4807329"/>
            <a:ext cx="2138898" cy="159298"/>
          </a:xfrm>
          <a:prstGeom prst="roundRect">
            <a:avLst>
              <a:gd name="adj" fmla="val 50000"/>
            </a:avLst>
          </a:prstGeom>
          <a:solidFill>
            <a:srgbClr val="ED3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가계부 아이콘 일러스트 ai 무료다운로드 free account book icon ...">
            <a:extLst>
              <a:ext uri="{FF2B5EF4-FFF2-40B4-BE49-F238E27FC236}">
                <a16:creationId xmlns:a16="http://schemas.microsoft.com/office/drawing/2014/main" id="{16BB6F55-A64B-4D9E-AF8F-1BB3A48AA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0" t="14275" r="12692" b="16575"/>
          <a:stretch/>
        </p:blipFill>
        <p:spPr bwMode="auto">
          <a:xfrm>
            <a:off x="6575365" y="1586754"/>
            <a:ext cx="4202312" cy="39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411485" y="230169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선정배경 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969728" y="1873770"/>
            <a:ext cx="7784527" cy="3822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6" name="모서리가 둥근 직사각형 45">
            <a:extLst>
              <a:ext uri="{FF2B5EF4-FFF2-40B4-BE49-F238E27FC236}">
                <a16:creationId xmlns:a16="http://schemas.microsoft.com/office/drawing/2014/main" id="{D311476C-2971-4FA7-A1A4-BC902C9A4735}"/>
              </a:ext>
            </a:extLst>
          </p:cNvPr>
          <p:cNvSpPr/>
          <p:nvPr/>
        </p:nvSpPr>
        <p:spPr>
          <a:xfrm>
            <a:off x="1725175" y="1872400"/>
            <a:ext cx="8830619" cy="3822491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BE792A3-36F2-4878-939D-A29773C73DFB}"/>
              </a:ext>
            </a:extLst>
          </p:cNvPr>
          <p:cNvGrpSpPr/>
          <p:nvPr/>
        </p:nvGrpSpPr>
        <p:grpSpPr>
          <a:xfrm>
            <a:off x="1725174" y="1871029"/>
            <a:ext cx="8830619" cy="452445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28" name="모서리가 둥근 직사각형 50">
              <a:extLst>
                <a:ext uri="{FF2B5EF4-FFF2-40B4-BE49-F238E27FC236}">
                  <a16:creationId xmlns:a16="http://schemas.microsoft.com/office/drawing/2014/main" id="{F15C3D5B-0309-40A2-BD85-12C24F04F25F}"/>
                </a:ext>
              </a:extLst>
            </p:cNvPr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선정배경</a:t>
              </a:r>
            </a:p>
          </p:txBody>
        </p:sp>
        <p:sp>
          <p:nvSpPr>
            <p:cNvPr id="29" name="순서도: 병합 28">
              <a:extLst>
                <a:ext uri="{FF2B5EF4-FFF2-40B4-BE49-F238E27FC236}">
                  <a16:creationId xmlns:a16="http://schemas.microsoft.com/office/drawing/2014/main" id="{B6720E29-E9D3-4ED4-AAFF-9AD9C7AF60E1}"/>
                </a:ext>
              </a:extLst>
            </p:cNvPr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18D280-D222-462D-A51D-FDF05E7D7DA6}"/>
              </a:ext>
            </a:extLst>
          </p:cNvPr>
          <p:cNvSpPr txBox="1"/>
          <p:nvPr/>
        </p:nvSpPr>
        <p:spPr>
          <a:xfrm>
            <a:off x="2210866" y="2727077"/>
            <a:ext cx="7927221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지난 학기에 진행했던 자바 가계부 프로그램이 매우 미흡했고 지난 프로젝트 때 말했던 보완사항들을 보완하고 조금 더 편리하고 유용한 가계부 프로그램을 만들고자 계획하게 되었습니다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12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시스템 구성도 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78214BC-5E60-4476-9537-0B7E6265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7" y="1963950"/>
            <a:ext cx="8291278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제공기능 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7899A959-E391-4195-A235-BC593EFEC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62064"/>
              </p:ext>
            </p:extLst>
          </p:nvPr>
        </p:nvGraphicFramePr>
        <p:xfrm>
          <a:off x="1081290" y="1678331"/>
          <a:ext cx="10049326" cy="37527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65465">
                  <a:extLst>
                    <a:ext uri="{9D8B030D-6E8A-4147-A177-3AD203B41FA5}">
                      <a16:colId xmlns:a16="http://schemas.microsoft.com/office/drawing/2014/main" val="1023004873"/>
                    </a:ext>
                  </a:extLst>
                </a:gridCol>
                <a:gridCol w="7983861">
                  <a:extLst>
                    <a:ext uri="{9D8B030D-6E8A-4147-A177-3AD203B41FA5}">
                      <a16:colId xmlns:a16="http://schemas.microsoft.com/office/drawing/2014/main" val="3563736163"/>
                    </a:ext>
                  </a:extLst>
                </a:gridCol>
              </a:tblGrid>
              <a:tr h="532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dirty="0">
                          <a:solidFill>
                            <a:schemeClr val="bg1"/>
                          </a:solidFill>
                        </a:rPr>
                        <a:t>기  능</a:t>
                      </a:r>
                      <a:endParaRPr lang="en-US" altLang="ko-KR" sz="1100" kern="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rgbClr val="ED37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dirty="0">
                          <a:solidFill>
                            <a:schemeClr val="bg1"/>
                          </a:solidFill>
                        </a:rPr>
                        <a:t>설   명</a:t>
                      </a:r>
                      <a:endParaRPr lang="en-US" altLang="ko-KR" sz="1100" kern="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rgbClr val="ED37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04304"/>
                  </a:ext>
                </a:extLst>
              </a:tr>
              <a:tr h="555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수입 내역 입력 </a:t>
                      </a:r>
                      <a:endParaRPr lang="en-US" altLang="ko-KR" sz="1400" kern="0" dirty="0">
                        <a:solidFill>
                          <a:srgbClr val="915E4D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용돈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월급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장학금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기타 등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에 따른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chemeClr val="tx1"/>
                          </a:solidFill>
                        </a:rPr>
                        <a:t>수입을 입력 받은 내용을 수입 테이블에 저장한다</a:t>
                      </a:r>
                      <a:r>
                        <a:rPr lang="en-US" altLang="ko-KR" sz="1400" kern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kern="0" dirty="0">
                        <a:solidFill>
                          <a:schemeClr val="tx1"/>
                        </a:solidFill>
                        <a:latin typeface="+mn-lt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837666"/>
                  </a:ext>
                </a:extLst>
              </a:tr>
              <a:tr h="532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지출 내역 입력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공과금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교통비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여가 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따른 지출을 입력 받은 내용을 지출 테이블에 저장한다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12527"/>
                  </a:ext>
                </a:extLst>
              </a:tr>
              <a:tr h="532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내역 삭제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잘못 입력한 정보와 같은 삭제하고자 하는 수입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지출 내역을 선택하고 삭제한다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704851"/>
                  </a:ext>
                </a:extLst>
              </a:tr>
              <a:tr h="532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내역 저장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저장 버튼을 클릭하면 지출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수입 테이블에 저장되어 있는 값들이 각각 텍스트 파일에 저장된다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249564"/>
                  </a:ext>
                </a:extLst>
              </a:tr>
              <a:tr h="532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초기화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입력한 내용을 모두 지우고 다시 입력하고 싶을 때 초기화 버튼을 통해 입력 내용을 다 지운다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39977"/>
                  </a:ext>
                </a:extLst>
              </a:tr>
              <a:tr h="5328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kern="0" dirty="0">
                          <a:solidFill>
                            <a:srgbClr val="915E4D"/>
                          </a:solidFill>
                        </a:rPr>
                        <a:t>소비 습관 그래프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항목별 지출 금액을 보여준다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6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90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17366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프로그램 구성 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E76C3BA2-C592-4082-8A22-1DDA644D9A43}"/>
              </a:ext>
            </a:extLst>
          </p:cNvPr>
          <p:cNvSpPr/>
          <p:nvPr/>
        </p:nvSpPr>
        <p:spPr>
          <a:xfrm>
            <a:off x="1725175" y="1872400"/>
            <a:ext cx="8830619" cy="3822491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76B890-C753-4E94-BB70-1066ADE8C40B}"/>
              </a:ext>
            </a:extLst>
          </p:cNvPr>
          <p:cNvGrpSpPr/>
          <p:nvPr/>
        </p:nvGrpSpPr>
        <p:grpSpPr>
          <a:xfrm>
            <a:off x="1725174" y="1871029"/>
            <a:ext cx="8830619" cy="452445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20" name="모서리가 둥근 직사각형 50">
              <a:extLst>
                <a:ext uri="{FF2B5EF4-FFF2-40B4-BE49-F238E27FC236}">
                  <a16:creationId xmlns:a16="http://schemas.microsoft.com/office/drawing/2014/main" id="{753437B5-F626-4D37-8CB4-FB5C8D7B6A1F}"/>
                </a:ext>
              </a:extLst>
            </p:cNvPr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주요 자료구조 및 파일구조</a:t>
              </a:r>
            </a:p>
          </p:txBody>
        </p:sp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id="{0AAE9F32-9371-4003-8F8B-245F42853861}"/>
                </a:ext>
              </a:extLst>
            </p:cNvPr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5ADA067-7A43-419C-91CE-5792C931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11" y="2864387"/>
            <a:ext cx="1851306" cy="1016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1BEDBD-D33C-487B-A7C9-2ED2EA7A27E5}"/>
              </a:ext>
            </a:extLst>
          </p:cNvPr>
          <p:cNvSpPr txBox="1"/>
          <p:nvPr/>
        </p:nvSpPr>
        <p:spPr>
          <a:xfrm>
            <a:off x="4197166" y="2758196"/>
            <a:ext cx="5978287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캘린더에서 선택한 날짜의 수입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지출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내역 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.txt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파일을 생성한다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Input, output, total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폴더가 있는지 확인하고 폴더가 있으면 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.txt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파일을 추가하고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폴더가 없으면 폴더를 생성한다</a:t>
            </a:r>
            <a:r>
              <a:rPr lang="en-US" altLang="ko-KR" sz="1600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28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208488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프로그램 구성 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E76C3BA2-C592-4082-8A22-1DDA644D9A43}"/>
              </a:ext>
            </a:extLst>
          </p:cNvPr>
          <p:cNvSpPr/>
          <p:nvPr/>
        </p:nvSpPr>
        <p:spPr>
          <a:xfrm>
            <a:off x="996179" y="1466988"/>
            <a:ext cx="10126515" cy="4534768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76B890-C753-4E94-BB70-1066ADE8C40B}"/>
              </a:ext>
            </a:extLst>
          </p:cNvPr>
          <p:cNvGrpSpPr/>
          <p:nvPr/>
        </p:nvGrpSpPr>
        <p:grpSpPr>
          <a:xfrm>
            <a:off x="996179" y="1466988"/>
            <a:ext cx="10126515" cy="452445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20" name="모서리가 둥근 직사각형 50">
              <a:extLst>
                <a:ext uri="{FF2B5EF4-FFF2-40B4-BE49-F238E27FC236}">
                  <a16:creationId xmlns:a16="http://schemas.microsoft.com/office/drawing/2014/main" id="{753437B5-F626-4D37-8CB4-FB5C8D7B6A1F}"/>
                </a:ext>
              </a:extLst>
            </p:cNvPr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객체 </a:t>
              </a:r>
              <a:r>
                <a:rPr lang="ko-KR" altLang="en-US" sz="1200" dirty="0" err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다이아그램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id="{0AAE9F32-9371-4003-8F8B-245F42853861}"/>
                </a:ext>
              </a:extLst>
            </p:cNvPr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1BA4A62-D1E0-4AFB-AFFC-D5ABF3D6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42" y="1975775"/>
            <a:ext cx="3639322" cy="1963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9EC259-2AE1-49D3-8F0D-94D25462F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4" b="1"/>
          <a:stretch/>
        </p:blipFill>
        <p:spPr>
          <a:xfrm>
            <a:off x="3950895" y="3814613"/>
            <a:ext cx="3674269" cy="16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33009" y="252877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3061196" y="4065330"/>
            <a:ext cx="544474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061196" y="3927486"/>
            <a:ext cx="544474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1</a:t>
              </a:r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302494" y="4329920"/>
            <a:ext cx="4918228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첫 실행화면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프로그램을 실행했을 때의 첫 화면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FF491-4860-41F9-934B-5825FC58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96" y="1322280"/>
            <a:ext cx="5444740" cy="26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361951" y="190733"/>
            <a:ext cx="11525982" cy="6485058"/>
            <a:chOff x="361951" y="217366"/>
            <a:chExt cx="11525982" cy="6485058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71500" y="444500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chemeClr val="bg1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95300" y="358775"/>
              <a:ext cx="11316433" cy="6257924"/>
            </a:xfrm>
            <a:prstGeom prst="roundRect">
              <a:avLst>
                <a:gd name="adj" fmla="val 1880"/>
              </a:avLst>
            </a:prstGeom>
            <a:solidFill>
              <a:srgbClr val="F6978E"/>
            </a:soli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61951" y="217366"/>
              <a:ext cx="11353799" cy="6321669"/>
            </a:xfrm>
            <a:prstGeom prst="roundRect">
              <a:avLst>
                <a:gd name="adj" fmla="val 1806"/>
              </a:avLst>
            </a:prstGeom>
            <a:gradFill flip="none" rotWithShape="1">
              <a:gsLst>
                <a:gs pos="12000">
                  <a:srgbClr val="F6C8C7"/>
                </a:gs>
                <a:gs pos="12000">
                  <a:schemeClr val="bg1"/>
                </a:gs>
              </a:gsLst>
              <a:lin ang="5400000" scaled="1"/>
              <a:tileRect/>
            </a:gradFill>
            <a:ln w="19050">
              <a:solidFill>
                <a:srgbClr val="ED3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[ </a:t>
              </a:r>
              <a:r>
                <a:rPr lang="ko-KR" altLang="en-US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사용자 화면 구성</a:t>
              </a:r>
              <a:r>
                <a:rPr lang="en-US" altLang="ko-KR" sz="2800" kern="0" dirty="0">
                  <a:solidFill>
                    <a:srgbClr val="ED374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(UI) ]</a:t>
              </a:r>
              <a:endParaRPr lang="ko-KR" altLang="en-US" sz="1400" kern="0" dirty="0">
                <a:solidFill>
                  <a:srgbClr val="ED374E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9365517" y="412770"/>
              <a:ext cx="1883418" cy="348219"/>
              <a:chOff x="9441717" y="412770"/>
              <a:chExt cx="1883418" cy="348219"/>
            </a:xfrm>
          </p:grpSpPr>
          <p:sp>
            <p:nvSpPr>
              <p:cNvPr id="69" name="Freeform 9"/>
              <p:cNvSpPr>
                <a:spLocks/>
              </p:cNvSpPr>
              <p:nvPr/>
            </p:nvSpPr>
            <p:spPr bwMode="auto">
              <a:xfrm>
                <a:off x="10072611" y="517017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자유형 69"/>
              <p:cNvSpPr>
                <a:spLocks/>
              </p:cNvSpPr>
              <p:nvPr/>
            </p:nvSpPr>
            <p:spPr bwMode="auto">
              <a:xfrm>
                <a:off x="11036100" y="552489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 rot="10800000" flipH="1" flipV="1">
                <a:off x="10545744" y="535582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9441717" y="442502"/>
                <a:ext cx="318487" cy="318487"/>
                <a:chOff x="8794017" y="404402"/>
                <a:chExt cx="396000" cy="396000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8794017" y="404402"/>
                  <a:ext cx="396000" cy="396000"/>
                </a:xfrm>
                <a:prstGeom prst="roundRect">
                  <a:avLst/>
                </a:prstGeom>
                <a:solidFill>
                  <a:srgbClr val="ED37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rtlCol="0" anchor="ctr"/>
                <a:lstStyle/>
                <a:p>
                  <a:endParaRPr lang="en-US" altLang="ko-KR" sz="105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8877345" y="517817"/>
                  <a:ext cx="229344" cy="182438"/>
                  <a:chOff x="6124" y="305"/>
                  <a:chExt cx="841" cy="669"/>
                </a:xfrm>
                <a:solidFill>
                  <a:schemeClr val="bg1"/>
                </a:solidFill>
              </p:grpSpPr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3" name="타원 72"/>
              <p:cNvSpPr/>
              <p:nvPr/>
            </p:nvSpPr>
            <p:spPr>
              <a:xfrm>
                <a:off x="11147610" y="412770"/>
                <a:ext cx="177525" cy="177525"/>
              </a:xfrm>
              <a:prstGeom prst="ellipse">
                <a:avLst/>
              </a:prstGeom>
              <a:solidFill>
                <a:srgbClr val="ED37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859534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71075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082616" y="3789891"/>
            <a:ext cx="3048000" cy="1905000"/>
          </a:xfrm>
          <a:prstGeom prst="roundRect">
            <a:avLst>
              <a:gd name="adj" fmla="val 12000"/>
            </a:avLst>
          </a:prstGeom>
          <a:solidFill>
            <a:srgbClr val="FFF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082616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60" name="순서도: 병합 5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4 – </a:t>
              </a:r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지출 내역 입력</a:t>
              </a: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86450" y="4386243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가계부 입력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등록을 원하는 날짜를 왼쪽 달력에서 선택한 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가계부 내역을 입력해준다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73652" y="4300433"/>
            <a:ext cx="2640560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내역에 저장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수입 버튼을 누르면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항목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콤보박스가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그에 맞게 바뀌고 입력 내용이 수입 내역과 가계부 내역에 저장된다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05654" y="4288547"/>
            <a:ext cx="2666980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내역에 저장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지출 버튼을 누르면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항목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콤보박스가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그에 맞게 바뀌고 입력 내용이 지출 내역과 가계부 내역에 저장된다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C1E44-96F2-43D5-A8C9-AAF760694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 r="39176"/>
          <a:stretch/>
        </p:blipFill>
        <p:spPr>
          <a:xfrm>
            <a:off x="859534" y="1579367"/>
            <a:ext cx="3019782" cy="2328973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9534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2</a:t>
              </a:r>
              <a:endParaRPr lang="ko-KR" altLang="en-US" sz="12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2" name="순서도: 병합 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C2046D-AEE6-4F0F-89F7-7B84F003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5" y="1677318"/>
            <a:ext cx="3045715" cy="2131406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4471075" y="3789891"/>
            <a:ext cx="3048000" cy="373032"/>
            <a:chOff x="438236" y="4167723"/>
            <a:chExt cx="3048000" cy="373032"/>
          </a:xfrm>
          <a:solidFill>
            <a:srgbClr val="ED374E"/>
          </a:solidFill>
        </p:grpSpPr>
        <p:sp>
          <p:nvSpPr>
            <p:cNvPr id="55" name="모서리가 둥근 직사각형 54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IMAGE. 3 – </a:t>
              </a:r>
              <a:r>
                <a:rPr lang="ko-KR" altLang="en-US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수입 내역 입력</a:t>
              </a:r>
            </a:p>
          </p:txBody>
        </p:sp>
        <p:sp>
          <p:nvSpPr>
            <p:cNvPr id="56" name="순서도: 병합 55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586162-9CBC-44C0-81C6-F7C24D7E7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659" y="1623782"/>
            <a:ext cx="3061913" cy="2166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65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62" grpId="0"/>
      <p:bldP spid="6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2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5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|3.2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9.1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"/>
</p:tagLst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740</Words>
  <Application>Microsoft Office PowerPoint</Application>
  <PresentationFormat>와이드스크린</PresentationFormat>
  <Paragraphs>128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소연 정</cp:lastModifiedBy>
  <cp:revision>48</cp:revision>
  <dcterms:created xsi:type="dcterms:W3CDTF">2020-04-21T04:19:27Z</dcterms:created>
  <dcterms:modified xsi:type="dcterms:W3CDTF">2020-06-15T10:53:14Z</dcterms:modified>
</cp:coreProperties>
</file>